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1"/>
  </p:notesMasterIdLst>
  <p:sldIdLst>
    <p:sldId id="260" r:id="rId2"/>
    <p:sldId id="282" r:id="rId3"/>
    <p:sldId id="300" r:id="rId4"/>
    <p:sldId id="304" r:id="rId5"/>
    <p:sldId id="277" r:id="rId6"/>
    <p:sldId id="305" r:id="rId7"/>
    <p:sldId id="309" r:id="rId8"/>
    <p:sldId id="312" r:id="rId9"/>
    <p:sldId id="313" r:id="rId10"/>
    <p:sldId id="314" r:id="rId11"/>
    <p:sldId id="311" r:id="rId12"/>
    <p:sldId id="303" r:id="rId13"/>
    <p:sldId id="316" r:id="rId14"/>
    <p:sldId id="308" r:id="rId15"/>
    <p:sldId id="270" r:id="rId16"/>
    <p:sldId id="288" r:id="rId17"/>
    <p:sldId id="307" r:id="rId18"/>
    <p:sldId id="31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11/14/21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4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73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0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9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21" Type="http://schemas.openxmlformats.org/officeDocument/2006/relationships/image" Target="../media/image38.png"/><Relationship Id="rId7" Type="http://schemas.openxmlformats.org/officeDocument/2006/relationships/image" Target="../media/image6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4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2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6.tiff"/><Relationship Id="rId5" Type="http://schemas.openxmlformats.org/officeDocument/2006/relationships/image" Target="../media/image5.png"/><Relationship Id="rId10" Type="http://schemas.openxmlformats.org/officeDocument/2006/relationships/image" Target="../media/image45.tif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9.png"/><Relationship Id="rId5" Type="http://schemas.openxmlformats.org/officeDocument/2006/relationships/image" Target="../media/image5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Phase Costing – Year 1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4C08EC6-12F9-3649-B8D9-BF65B7E736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85" y="1076722"/>
            <a:ext cx="10662000" cy="54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620991"/>
              </p:ext>
            </p:extLst>
          </p:nvPr>
        </p:nvGraphicFramePr>
        <p:xfrm>
          <a:off x="1408340" y="1685696"/>
          <a:ext cx="10330266" cy="4132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 and events (Pune Mirror)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– Elevated Pitch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11D5F-1F89-0746-A90F-88F48E726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606" y="1863347"/>
            <a:ext cx="3449762" cy="37841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AEFFC-FBA3-3D4F-8ED2-E8EEA5B2704F}"/>
              </a:ext>
            </a:extLst>
          </p:cNvPr>
          <p:cNvSpPr txBox="1"/>
          <p:nvPr/>
        </p:nvSpPr>
        <p:spPr>
          <a:xfrm>
            <a:off x="4433138" y="1009322"/>
            <a:ext cx="36937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Increased Profit Margins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Of restaurants by onboarding brand new customers &amp; rotate existing customer more often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E2B34-24FF-6E44-867C-0E5F86C7E8C2}"/>
              </a:ext>
            </a:extLst>
          </p:cNvPr>
          <p:cNvSpPr txBox="1"/>
          <p:nvPr/>
        </p:nvSpPr>
        <p:spPr>
          <a:xfrm>
            <a:off x="7806939" y="2413404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Staff Lending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For 40+ staff of the restaurant, to reduce salary advances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B7555E-F8B5-3144-A08F-C05D6C7B4871}"/>
              </a:ext>
            </a:extLst>
          </p:cNvPr>
          <p:cNvSpPr txBox="1"/>
          <p:nvPr/>
        </p:nvSpPr>
        <p:spPr>
          <a:xfrm>
            <a:off x="1316716" y="2553455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New Product &amp; Features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be offered to customers for extended loyalty &amp; addition premium clientele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5BACC-BB19-B740-BED3-424381C6867C}"/>
              </a:ext>
            </a:extLst>
          </p:cNvPr>
          <p:cNvSpPr txBox="1"/>
          <p:nvPr/>
        </p:nvSpPr>
        <p:spPr>
          <a:xfrm>
            <a:off x="7806368" y="4164848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Customer Retention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continue the quality service &amp; more to existing customers without any added charges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74E82-0F5C-2A43-9C5E-D7D506575D7B}"/>
              </a:ext>
            </a:extLst>
          </p:cNvPr>
          <p:cNvSpPr txBox="1"/>
          <p:nvPr/>
        </p:nvSpPr>
        <p:spPr>
          <a:xfrm>
            <a:off x="1379555" y="4056921"/>
            <a:ext cx="2988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</a:rPr>
              <a:t>Larger Ticket Size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Eat Now Pay Later customers to spend an average of 15-30% higher on F&amp;B services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B1A893-613C-9A43-9CAD-5228FB71BE6D}"/>
              </a:ext>
            </a:extLst>
          </p:cNvPr>
          <p:cNvSpPr txBox="1"/>
          <p:nvPr/>
        </p:nvSpPr>
        <p:spPr>
          <a:xfrm>
            <a:off x="4612920" y="5501449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Merchant Lending 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To support merchant financial needs without bank audit &amp; documentati</a:t>
            </a:r>
            <a:r>
              <a:rPr lang="en-US" sz="1600" dirty="0">
                <a:solidFill>
                  <a:srgbClr val="7030A0"/>
                </a:solidFill>
              </a:rPr>
              <a:t>ons</a:t>
            </a:r>
          </a:p>
        </p:txBody>
      </p:sp>
    </p:spTree>
    <p:extLst>
      <p:ext uri="{BB962C8B-B14F-4D97-AF65-F5344CB8AC3E}">
        <p14:creationId xmlns:p14="http://schemas.microsoft.com/office/powerpoint/2010/main" val="278725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6" y="394717"/>
            <a:ext cx="787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 – Dining Service Partners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9097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/>
                        <a:t>Acquisition</a:t>
                      </a:r>
                    </a:p>
                    <a:p>
                      <a:r>
                        <a:rPr lang="en-US" dirty="0"/>
                        <a:t>Restaurant /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 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 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/ 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Phased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3966791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142324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713667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285014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850464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544871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Q1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20 Cities &amp; explore additional scope</a:t>
            </a:r>
          </a:p>
          <a:p>
            <a:pPr algn="just"/>
            <a:r>
              <a:rPr lang="en-US" sz="1200" noProof="1"/>
              <a:t>Target 2000 Restaurants &amp; 1.5 Lacs Customers per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Q3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1600 Restaurants &amp; 75K Customers per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Q1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1200 Restaurants &amp; 25K Customers per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Q3 2022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800 Restaurants &amp; 10k Customers per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Q1 2022</a:t>
            </a:r>
          </a:p>
          <a:p>
            <a:pPr algn="just"/>
            <a:r>
              <a:rPr lang="en-US" sz="1200" noProof="1"/>
              <a:t>Launch in 1 City</a:t>
            </a:r>
          </a:p>
          <a:p>
            <a:pPr algn="just"/>
            <a:r>
              <a:rPr lang="en-US" sz="1200" noProof="1"/>
              <a:t>Target 400 Restaurants &amp; Convert 1200 Customers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170627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358443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Q3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20 Cities &amp; explore additional scope</a:t>
            </a:r>
          </a:p>
          <a:p>
            <a:pPr algn="just"/>
            <a:r>
              <a:rPr lang="en-US" sz="1200" noProof="1"/>
              <a:t>Target 2400 Restaurants &amp; 3 Lacs Customers per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Q1 2022</a:t>
            </a:r>
          </a:p>
          <a:p>
            <a:r>
              <a:rPr lang="en-US" b="1" dirty="0">
                <a:solidFill>
                  <a:srgbClr val="00B050"/>
                </a:solidFill>
              </a:rPr>
              <a:t>Launch   : Q1 2022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375305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16200000" flipH="1">
            <a:off x="6375298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370532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072667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Capital Investment &amp; Operational Expenditure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971157AD-DFE5-0645-AB13-1C266FB5B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8" y="1149031"/>
            <a:ext cx="11664617" cy="45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WAIU - Revenue Model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0EA14-7B5B-B141-8495-2E7ACB60A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1184465"/>
            <a:ext cx="11616647" cy="4991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348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07DA1-CDC8-3540-9962-617945B9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951" y="1397386"/>
            <a:ext cx="741771" cy="77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A851F-E2A5-A146-B61F-CF8447876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2723358"/>
            <a:ext cx="366020" cy="49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6F7B2-A534-7D49-897B-8A62D06FC110}"/>
              </a:ext>
            </a:extLst>
          </p:cNvPr>
          <p:cNvSpPr txBox="1"/>
          <p:nvPr/>
        </p:nvSpPr>
        <p:spPr>
          <a:xfrm>
            <a:off x="3023308" y="155424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Rajesh Karandikar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9A5B5-F831-4A49-A464-F410F4E19EF3}"/>
              </a:ext>
            </a:extLst>
          </p:cNvPr>
          <p:cNvSpPr txBox="1"/>
          <p:nvPr/>
        </p:nvSpPr>
        <p:spPr>
          <a:xfrm>
            <a:off x="6519277" y="1593415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Alok Sambuddha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14C11-DC2B-F24B-9AB1-BFF573DAAAF7}"/>
              </a:ext>
            </a:extLst>
          </p:cNvPr>
          <p:cNvSpPr txBox="1"/>
          <p:nvPr/>
        </p:nvSpPr>
        <p:spPr>
          <a:xfrm>
            <a:off x="5183527" y="1040923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Promoters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263DC-017C-2B45-9ABA-F1D2EEA903C2}"/>
              </a:ext>
            </a:extLst>
          </p:cNvPr>
          <p:cNvSpPr txBox="1"/>
          <p:nvPr/>
        </p:nvSpPr>
        <p:spPr>
          <a:xfrm>
            <a:off x="4823063" y="2347315"/>
            <a:ext cx="195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Board Of Directors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FEE3F2-3B80-5347-9F5B-A8227F0C5E39}"/>
              </a:ext>
            </a:extLst>
          </p:cNvPr>
          <p:cNvSpPr txBox="1"/>
          <p:nvPr/>
        </p:nvSpPr>
        <p:spPr>
          <a:xfrm>
            <a:off x="1897830" y="2831962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Suhas Gokhale – Managing Director, COSMOS Bank, Pune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CDE15-2D09-9348-BD3D-EEE62C5B29C0}"/>
              </a:ext>
            </a:extLst>
          </p:cNvPr>
          <p:cNvSpPr txBox="1"/>
          <p:nvPr/>
        </p:nvSpPr>
        <p:spPr>
          <a:xfrm>
            <a:off x="1897830" y="3335192"/>
            <a:ext cx="7950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Managing Director, Acuris Advisors (GST &amp; Government Policies) – Ex. Big 4 &amp; Tata Motors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4B3A7-BB87-8B4B-91C2-16D512B368A1}"/>
              </a:ext>
            </a:extLst>
          </p:cNvPr>
          <p:cNvSpPr txBox="1"/>
          <p:nvPr/>
        </p:nvSpPr>
        <p:spPr>
          <a:xfrm>
            <a:off x="1897830" y="386798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Governance Consultant (ex. VP Commercial - Cummins)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5F6BC-885E-9D42-B323-D40A80821886}"/>
              </a:ext>
            </a:extLst>
          </p:cNvPr>
          <p:cNvSpPr txBox="1"/>
          <p:nvPr/>
        </p:nvSpPr>
        <p:spPr>
          <a:xfrm>
            <a:off x="1897830" y="4337187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Chetan Oswal – Accounts &amp; Legal Counsel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9D6D5C-2E10-7345-A123-D17903D08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114" y="1406222"/>
            <a:ext cx="741771" cy="7781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E4753D-64FC-4D41-846E-4C9EAD2FD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204338"/>
            <a:ext cx="366020" cy="4906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7241F9-6BE4-8F44-8DA3-15D41F14FF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712392"/>
            <a:ext cx="366020" cy="4906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286C2A-2240-AC4E-8277-782A8B219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4208182"/>
            <a:ext cx="366020" cy="4906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68CDD6-556D-A140-BEC2-2BF7663BC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2204" y="5015414"/>
            <a:ext cx="1251663" cy="14205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C88FC2-C4AC-624A-A10B-4FA5C71BF415}"/>
              </a:ext>
            </a:extLst>
          </p:cNvPr>
          <p:cNvSpPr txBox="1"/>
          <p:nvPr/>
        </p:nvSpPr>
        <p:spPr>
          <a:xfrm>
            <a:off x="4785049" y="4615799"/>
            <a:ext cx="199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</a:rPr>
              <a:t>Corporate Partners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C26AD-10D4-D64B-A2AA-FD06A82678CA}"/>
              </a:ext>
            </a:extLst>
          </p:cNvPr>
          <p:cNvSpPr txBox="1"/>
          <p:nvPr/>
        </p:nvSpPr>
        <p:spPr>
          <a:xfrm>
            <a:off x="2867923" y="5122251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KPMG – PPI License Procurement &amp; RBI Regulatory Compliance Partner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3BF37-7677-324D-A700-A428AB0BCDD7}"/>
              </a:ext>
            </a:extLst>
          </p:cNvPr>
          <p:cNvSpPr txBox="1"/>
          <p:nvPr/>
        </p:nvSpPr>
        <p:spPr>
          <a:xfrm>
            <a:off x="2873134" y="5509300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Staratacache (SCALA) – Broadcasting &amp; Livestreaming Infrastructure Partner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C01DF-0CE3-3A4A-B372-CF584FC21344}"/>
              </a:ext>
            </a:extLst>
          </p:cNvPr>
          <p:cNvSpPr txBox="1"/>
          <p:nvPr/>
        </p:nvSpPr>
        <p:spPr>
          <a:xfrm>
            <a:off x="2867923" y="5931617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Early Salary, Loantap, Eazypay (Payu) – Financial Lending Partner</a:t>
            </a:r>
          </a:p>
        </p:txBody>
      </p:sp>
    </p:spTree>
    <p:extLst>
      <p:ext uri="{BB962C8B-B14F-4D97-AF65-F5344CB8AC3E}">
        <p14:creationId xmlns:p14="http://schemas.microsoft.com/office/powerpoint/2010/main" val="94223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7" y="2556610"/>
            <a:ext cx="348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Dine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exclusive live shows of your favorite artists &amp; performers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51705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 &amp; staff training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that has been consistently growing &amp; creating pristine opportunities for restaurants &amp; its ever-growing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E60025-178B-FD4A-9837-1EC0370F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56528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40957"/>
              </p:ext>
            </p:extLst>
          </p:nvPr>
        </p:nvGraphicFramePr>
        <p:xfrm>
          <a:off x="2356141" y="1153035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8318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55795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630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41778"/>
              </p:ext>
            </p:extLst>
          </p:nvPr>
        </p:nvGraphicFramePr>
        <p:xfrm>
          <a:off x="2356141" y="3561556"/>
          <a:ext cx="9334742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65704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098734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304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53035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554432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Sharing Model – EOY Cycle 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D848EC91-7F26-A143-AE0C-3840A2E840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76" y="1668264"/>
            <a:ext cx="10686830" cy="40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7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Financial Forecast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1BC912B-D338-FB44-B2EE-0FC495AEE6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34" y="1215354"/>
            <a:ext cx="10701698" cy="41658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5F05E4-66DB-2A46-85EB-CF3084B4DAA4}"/>
              </a:ext>
            </a:extLst>
          </p:cNvPr>
          <p:cNvSpPr/>
          <p:nvPr/>
        </p:nvSpPr>
        <p:spPr>
          <a:xfrm>
            <a:off x="1490511" y="5848677"/>
            <a:ext cx="9807547" cy="640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Notes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Conservative assumption that 2nd cycle to start only when 1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on is complete</a:t>
            </a:r>
          </a:p>
        </p:txBody>
      </p:sp>
    </p:spTree>
    <p:extLst>
      <p:ext uri="{BB962C8B-B14F-4D97-AF65-F5344CB8AC3E}">
        <p14:creationId xmlns:p14="http://schemas.microsoft.com/office/powerpoint/2010/main" val="231504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&amp; Expenses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30" name="Picture 29" descr="Application, table&#10;&#10;Description automatically generated">
            <a:extLst>
              <a:ext uri="{FF2B5EF4-FFF2-40B4-BE49-F238E27FC236}">
                <a16:creationId xmlns:a16="http://schemas.microsoft.com/office/drawing/2014/main" id="{17859CE1-8F9A-094E-9339-F14194F258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44" y="1034928"/>
            <a:ext cx="9713735" cy="56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9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54272</TotalTime>
  <Words>1576</Words>
  <Application>Microsoft Macintosh PowerPoint</Application>
  <PresentationFormat>Widescreen</PresentationFormat>
  <Paragraphs>282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211</cp:revision>
  <cp:lastPrinted>2021-11-11T17:48:08Z</cp:lastPrinted>
  <dcterms:created xsi:type="dcterms:W3CDTF">2020-06-12T02:29:26Z</dcterms:created>
  <dcterms:modified xsi:type="dcterms:W3CDTF">2021-11-15T19:01:50Z</dcterms:modified>
</cp:coreProperties>
</file>